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7moStMGnO59zVG3pHjp2jsur9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462166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2462166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462166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a2462166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462166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a2462166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24621660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24621660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Evaluating 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Leave one out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K-fold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Confidence interval for performance.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we make a random selection to train a model, we will get a different dataset.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dataset will produce a different model.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</a:t>
            </a:r>
            <a:r>
              <a:rPr b="1" i="0" lang="en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sensitivity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model </a:t>
            </a:r>
            <a:r>
              <a:rPr b="1" i="0" lang="en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the sample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took?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Remember that usually you </a:t>
            </a:r>
            <a:r>
              <a:rPr b="1" i="0" lang="en" sz="13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fix the seed with “random_state” </a:t>
            </a:r>
            <a:r>
              <a:rPr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uring the data splitting.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methods have an internal seed, therefore, ever with the same split they will produce different models!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provide a confidence interval for the performance of our model?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so, how?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estimate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effect of the sample in the model, we can use two strategies: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Leave one out cross validation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K-fold cross validation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246216602_0_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a246216602_0_4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takes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training 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trains as many “subrogate” models as existing observations in the train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while training every “subrogate model”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the observations is left out from training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 used as “test”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left out observation is different each time.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a246216602_0_40"/>
          <p:cNvSpPr/>
          <p:nvPr/>
        </p:nvSpPr>
        <p:spPr>
          <a:xfrm>
            <a:off x="2043050" y="3042250"/>
            <a:ext cx="3026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246216602_0_40"/>
          <p:cNvSpPr/>
          <p:nvPr/>
        </p:nvSpPr>
        <p:spPr>
          <a:xfrm>
            <a:off x="5058435" y="3042250"/>
            <a:ext cx="1134900" cy="38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a246216602_0_40"/>
          <p:cNvSpPr txBox="1"/>
          <p:nvPr/>
        </p:nvSpPr>
        <p:spPr>
          <a:xfrm>
            <a:off x="3337625" y="3018125"/>
            <a:ext cx="1134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a246216602_0_40"/>
          <p:cNvSpPr txBox="1"/>
          <p:nvPr/>
        </p:nvSpPr>
        <p:spPr>
          <a:xfrm>
            <a:off x="5166425" y="3094325"/>
            <a:ext cx="91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a246216602_0_40"/>
          <p:cNvSpPr/>
          <p:nvPr/>
        </p:nvSpPr>
        <p:spPr>
          <a:xfrm>
            <a:off x="2400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246216602_0_40"/>
          <p:cNvSpPr/>
          <p:nvPr/>
        </p:nvSpPr>
        <p:spPr>
          <a:xfrm>
            <a:off x="2781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246216602_0_40"/>
          <p:cNvSpPr/>
          <p:nvPr/>
        </p:nvSpPr>
        <p:spPr>
          <a:xfrm>
            <a:off x="3162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a246216602_0_40"/>
          <p:cNvSpPr/>
          <p:nvPr/>
        </p:nvSpPr>
        <p:spPr>
          <a:xfrm>
            <a:off x="3543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a246216602_0_40"/>
          <p:cNvSpPr/>
          <p:nvPr/>
        </p:nvSpPr>
        <p:spPr>
          <a:xfrm>
            <a:off x="3924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a246216602_0_40"/>
          <p:cNvSpPr/>
          <p:nvPr/>
        </p:nvSpPr>
        <p:spPr>
          <a:xfrm>
            <a:off x="4305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a246216602_0_40"/>
          <p:cNvSpPr/>
          <p:nvPr/>
        </p:nvSpPr>
        <p:spPr>
          <a:xfrm>
            <a:off x="4686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246216602_0_40"/>
          <p:cNvSpPr/>
          <p:nvPr/>
        </p:nvSpPr>
        <p:spPr>
          <a:xfrm>
            <a:off x="2019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a246216602_0_40"/>
          <p:cNvSpPr/>
          <p:nvPr/>
        </p:nvSpPr>
        <p:spPr>
          <a:xfrm>
            <a:off x="4346325" y="43012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246216602_0_40"/>
          <p:cNvSpPr/>
          <p:nvPr/>
        </p:nvSpPr>
        <p:spPr>
          <a:xfrm>
            <a:off x="2400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a246216602_0_40"/>
          <p:cNvSpPr/>
          <p:nvPr/>
        </p:nvSpPr>
        <p:spPr>
          <a:xfrm>
            <a:off x="2781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a246216602_0_40"/>
          <p:cNvSpPr/>
          <p:nvPr/>
        </p:nvSpPr>
        <p:spPr>
          <a:xfrm>
            <a:off x="3162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a246216602_0_40"/>
          <p:cNvSpPr/>
          <p:nvPr/>
        </p:nvSpPr>
        <p:spPr>
          <a:xfrm>
            <a:off x="3543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a246216602_0_40"/>
          <p:cNvSpPr/>
          <p:nvPr/>
        </p:nvSpPr>
        <p:spPr>
          <a:xfrm>
            <a:off x="3924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a246216602_0_40"/>
          <p:cNvSpPr/>
          <p:nvPr/>
        </p:nvSpPr>
        <p:spPr>
          <a:xfrm>
            <a:off x="4305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a246216602_0_40"/>
          <p:cNvSpPr/>
          <p:nvPr/>
        </p:nvSpPr>
        <p:spPr>
          <a:xfrm>
            <a:off x="4686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a246216602_0_40"/>
          <p:cNvSpPr/>
          <p:nvPr/>
        </p:nvSpPr>
        <p:spPr>
          <a:xfrm>
            <a:off x="2019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a246216602_0_40"/>
          <p:cNvSpPr/>
          <p:nvPr/>
        </p:nvSpPr>
        <p:spPr>
          <a:xfrm>
            <a:off x="4727325" y="37678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a246216602_0_40"/>
          <p:cNvCxnSpPr>
            <a:stCxn id="258" idx="3"/>
          </p:cNvCxnSpPr>
          <p:nvPr/>
        </p:nvCxnSpPr>
        <p:spPr>
          <a:xfrm flipH="1" rot="10800000">
            <a:off x="5069250" y="38237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" name="Google Shape;271;ga246216602_0_40"/>
          <p:cNvCxnSpPr/>
          <p:nvPr/>
        </p:nvCxnSpPr>
        <p:spPr>
          <a:xfrm flipH="1" rot="10800000">
            <a:off x="5069250" y="43571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ga246216602_0_40"/>
          <p:cNvSpPr txBox="1"/>
          <p:nvPr/>
        </p:nvSpPr>
        <p:spPr>
          <a:xfrm>
            <a:off x="5792750" y="37003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246216602_0_40"/>
          <p:cNvSpPr txBox="1"/>
          <p:nvPr/>
        </p:nvSpPr>
        <p:spPr>
          <a:xfrm>
            <a:off x="5792750" y="41575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a246216602_0_40"/>
          <p:cNvSpPr txBox="1"/>
          <p:nvPr/>
        </p:nvSpPr>
        <p:spPr>
          <a:xfrm>
            <a:off x="771125" y="3989250"/>
            <a:ext cx="1134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N_train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a246216602_0_40"/>
          <p:cNvSpPr txBox="1"/>
          <p:nvPr/>
        </p:nvSpPr>
        <p:spPr>
          <a:xfrm>
            <a:off x="6999775" y="3027400"/>
            <a:ext cx="15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model</a:t>
            </a:r>
            <a:endParaRPr/>
          </a:p>
        </p:txBody>
      </p:sp>
      <p:cxnSp>
        <p:nvCxnSpPr>
          <p:cNvPr id="276" name="Google Shape;276;ga246216602_0_40"/>
          <p:cNvCxnSpPr>
            <a:stCxn id="250" idx="0"/>
            <a:endCxn id="275" idx="0"/>
          </p:cNvCxnSpPr>
          <p:nvPr/>
        </p:nvCxnSpPr>
        <p:spPr>
          <a:xfrm flipH="1" rot="-5400000">
            <a:off x="5835725" y="1087475"/>
            <a:ext cx="9300" cy="3870600"/>
          </a:xfrm>
          <a:prstGeom prst="curvedConnector3">
            <a:avLst>
              <a:gd fmla="val -256048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246216602_0_72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a246216602_0_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a246216602_0_72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aria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nce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SM models.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 consuming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estimation of the performance is poor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testing is done with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one 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a0a6fe2872_0_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splits the training set in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 subsets (folds), which contain more than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single observation.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trains one model each time leaving of one the subsets out of the training, and then evaluates the resulting model on the left out subset.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ga0a6fe2872_0_6"/>
          <p:cNvSpPr/>
          <p:nvPr/>
        </p:nvSpPr>
        <p:spPr>
          <a:xfrm>
            <a:off x="2043050" y="3042250"/>
            <a:ext cx="3026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a0a6fe2872_0_6"/>
          <p:cNvSpPr/>
          <p:nvPr/>
        </p:nvSpPr>
        <p:spPr>
          <a:xfrm>
            <a:off x="5058435" y="3042250"/>
            <a:ext cx="1134900" cy="38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a0a6fe2872_0_6"/>
          <p:cNvSpPr txBox="1"/>
          <p:nvPr/>
        </p:nvSpPr>
        <p:spPr>
          <a:xfrm>
            <a:off x="3337625" y="3018125"/>
            <a:ext cx="1134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a0a6fe2872_0_6"/>
          <p:cNvSpPr txBox="1"/>
          <p:nvPr/>
        </p:nvSpPr>
        <p:spPr>
          <a:xfrm>
            <a:off x="5166425" y="3094325"/>
            <a:ext cx="91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a0a6fe2872_0_6"/>
          <p:cNvSpPr/>
          <p:nvPr/>
        </p:nvSpPr>
        <p:spPr>
          <a:xfrm>
            <a:off x="20430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a0a6fe2872_0_6"/>
          <p:cNvSpPr/>
          <p:nvPr/>
        </p:nvSpPr>
        <p:spPr>
          <a:xfrm>
            <a:off x="28051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0a6fe2872_0_6"/>
          <p:cNvSpPr/>
          <p:nvPr/>
        </p:nvSpPr>
        <p:spPr>
          <a:xfrm>
            <a:off x="3543750" y="36691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0a6fe2872_0_6"/>
          <p:cNvSpPr/>
          <p:nvPr/>
        </p:nvSpPr>
        <p:spPr>
          <a:xfrm>
            <a:off x="4283850" y="3669100"/>
            <a:ext cx="7854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0a6fe2872_0_6"/>
          <p:cNvSpPr/>
          <p:nvPr/>
        </p:nvSpPr>
        <p:spPr>
          <a:xfrm>
            <a:off x="3805150" y="43002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0a6fe2872_0_6"/>
          <p:cNvSpPr/>
          <p:nvPr/>
        </p:nvSpPr>
        <p:spPr>
          <a:xfrm>
            <a:off x="2043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0a6fe2872_0_6"/>
          <p:cNvSpPr/>
          <p:nvPr/>
        </p:nvSpPr>
        <p:spPr>
          <a:xfrm>
            <a:off x="2805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a0a6fe2872_0_6"/>
          <p:cNvSpPr/>
          <p:nvPr/>
        </p:nvSpPr>
        <p:spPr>
          <a:xfrm>
            <a:off x="3567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a0a6fe2872_0_6"/>
          <p:cNvSpPr/>
          <p:nvPr/>
        </p:nvSpPr>
        <p:spPr>
          <a:xfrm>
            <a:off x="4329150" y="4202500"/>
            <a:ext cx="740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a0a6fe2872_0_6"/>
          <p:cNvSpPr/>
          <p:nvPr/>
        </p:nvSpPr>
        <p:spPr>
          <a:xfrm>
            <a:off x="4727325" y="37678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ga0a6fe2872_0_6"/>
          <p:cNvCxnSpPr>
            <a:stCxn id="298" idx="3"/>
          </p:cNvCxnSpPr>
          <p:nvPr/>
        </p:nvCxnSpPr>
        <p:spPr>
          <a:xfrm flipH="1" rot="10800000">
            <a:off x="5069250" y="38237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ga0a6fe2872_0_6"/>
          <p:cNvCxnSpPr/>
          <p:nvPr/>
        </p:nvCxnSpPr>
        <p:spPr>
          <a:xfrm flipH="1" rot="10800000">
            <a:off x="5069250" y="43571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ga0a6fe2872_0_6"/>
          <p:cNvSpPr txBox="1"/>
          <p:nvPr/>
        </p:nvSpPr>
        <p:spPr>
          <a:xfrm>
            <a:off x="5792750" y="37003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a0a6fe2872_0_6"/>
          <p:cNvSpPr txBox="1"/>
          <p:nvPr/>
        </p:nvSpPr>
        <p:spPr>
          <a:xfrm>
            <a:off x="5792750" y="41575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0a6fe2872_0_6"/>
          <p:cNvSpPr txBox="1"/>
          <p:nvPr/>
        </p:nvSpPr>
        <p:spPr>
          <a:xfrm>
            <a:off x="883600" y="3725025"/>
            <a:ext cx="74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a0a6fe2872_0_6"/>
          <p:cNvSpPr txBox="1"/>
          <p:nvPr/>
        </p:nvSpPr>
        <p:spPr>
          <a:xfrm>
            <a:off x="6999775" y="3027400"/>
            <a:ext cx="15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model</a:t>
            </a:r>
            <a:endParaRPr/>
          </a:p>
        </p:txBody>
      </p:sp>
      <p:cxnSp>
        <p:nvCxnSpPr>
          <p:cNvPr id="311" name="Google Shape;311;ga0a6fe2872_0_6"/>
          <p:cNvCxnSpPr>
            <a:stCxn id="293" idx="0"/>
            <a:endCxn id="310" idx="0"/>
          </p:cNvCxnSpPr>
          <p:nvPr/>
        </p:nvCxnSpPr>
        <p:spPr>
          <a:xfrm flipH="1" rot="-5400000">
            <a:off x="5835725" y="1087475"/>
            <a:ext cx="9300" cy="3870600"/>
          </a:xfrm>
          <a:prstGeom prst="curvedConnector3">
            <a:avLst>
              <a:gd fmla="val -256048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246216602_0_10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a246216602_0_10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a246216602_0_10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variability of the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standard deviation of the SM models.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Typically, given these considerations, one performs k-fold cross-validation using k = 5 or k = 10, as these values have been shown empirically to yield test error rate estimates that suffer neither from excessively high bias nor from very high variance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246216602_0_11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 FOR PERFORMANCE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246216602_0_1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246216602_0_11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would like to have an estimation of our model performance with a given confidence level: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K &lt; 30 (t-Student)				K&gt;= 30 (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epsilon can be any error metric.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a246216602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425" y="2916275"/>
            <a:ext cx="1625463" cy="6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a246216602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525" y="2873675"/>
            <a:ext cx="1715756" cy="6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